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5" r:id="rId5"/>
    <p:sldId id="263" r:id="rId6"/>
    <p:sldId id="274" r:id="rId7"/>
    <p:sldId id="264" r:id="rId8"/>
    <p:sldId id="266" r:id="rId9"/>
    <p:sldId id="259" r:id="rId10"/>
    <p:sldId id="260" r:id="rId11"/>
    <p:sldId id="267" r:id="rId12"/>
    <p:sldId id="275" r:id="rId13"/>
    <p:sldId id="276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811B-A999-401F-9541-F70C05C2475E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041A-EB42-4825-9D5A-72B730EF4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8E6-14E8-4989-AD6B-131A0BFCA9E9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793-6FB4-4A8D-9FAF-825BED73D085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72DF-A900-4437-B8EF-14224A7AE21D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973-A83D-4211-8DE3-75AD187AB9F8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237-6C4D-458D-84CB-22139AA05CFA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5EA-C4B8-4A2D-8272-71509691ACF8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9273-53BC-4525-A87E-E65C5F63A835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B59-68FE-4CB9-8EC4-65548520D291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F77-9BCA-4736-BE00-29DCDD9C08C0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4F29-837F-41CE-919A-A9D289CA00AF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6CD6-0902-4665-B405-17A04739F9A7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A46B-0AC6-4020-8236-26980394A599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73DA-8483-42E9-96E7-E670560BF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mitrapatel@rediff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osejoseph@cleancity.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robotic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MANAGING  MOSQUITOES, </a:t>
            </a:r>
            <a:r>
              <a:rPr lang="en-US" b="1" dirty="0" smtClean="0"/>
              <a:t>WATER  HYACINTH, </a:t>
            </a:r>
            <a:r>
              <a:rPr lang="en-US" b="1" dirty="0" smtClean="0"/>
              <a:t>DEBRIS, SEWAGE  SLUDGE   &amp; BLOCKED  DRAINS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25 July 2019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Almitra  H  Patel, Member Supreme Court Committee for Solid Waste Management</a:t>
            </a:r>
          </a:p>
          <a:p>
            <a:pPr>
              <a:lnSpc>
                <a:spcPct val="90000"/>
              </a:lnSpc>
            </a:pPr>
            <a:endParaRPr lang="en-US" sz="9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National  Expert, </a:t>
            </a:r>
            <a:r>
              <a:rPr lang="en-US" b="1" dirty="0" err="1" smtClean="0">
                <a:solidFill>
                  <a:schemeClr val="tx1"/>
                </a:solidFill>
              </a:rPr>
              <a:t>Swachh</a:t>
            </a:r>
            <a:r>
              <a:rPr lang="en-US" b="1" dirty="0" smtClean="0">
                <a:solidFill>
                  <a:schemeClr val="tx1"/>
                </a:solidFill>
              </a:rPr>
              <a:t> Bharat Mission</a:t>
            </a:r>
          </a:p>
          <a:p>
            <a:pPr>
              <a:lnSpc>
                <a:spcPct val="90000"/>
              </a:lnSpc>
            </a:pPr>
            <a:endParaRPr lang="en-US" sz="9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chemeClr val="tx1"/>
                </a:solidFill>
                <a:hlinkClick r:id="rId2"/>
              </a:rPr>
              <a:t>almitrapatel@rediffmail.com</a:t>
            </a:r>
            <a:r>
              <a:rPr lang="en-US" sz="4400" b="1" dirty="0" smtClean="0">
                <a:solidFill>
                  <a:schemeClr val="tx1"/>
                </a:solidFill>
              </a:rPr>
              <a:t> www.almitrapatel.com </a:t>
            </a:r>
          </a:p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chemeClr val="tx1"/>
                </a:solidFill>
              </a:rPr>
              <a:t>YouTube : Almitra Patel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soak-pit or septic tank overflows: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5052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Plant two rows of cannas. </a:t>
            </a:r>
          </a:p>
          <a:p>
            <a:pPr>
              <a:buNone/>
            </a:pPr>
            <a:r>
              <a:rPr lang="en-US" b="1" dirty="0" smtClean="0"/>
              <a:t>Leave surplus</a:t>
            </a:r>
          </a:p>
          <a:p>
            <a:pPr>
              <a:buNone/>
            </a:pPr>
            <a:r>
              <a:rPr lang="en-US" b="1" dirty="0" smtClean="0"/>
              <a:t> waste-water into </a:t>
            </a:r>
          </a:p>
          <a:p>
            <a:pPr>
              <a:buNone/>
            </a:pPr>
            <a:r>
              <a:rPr lang="en-US" b="1" dirty="0" smtClean="0"/>
              <a:t> each channel on</a:t>
            </a:r>
          </a:p>
          <a:p>
            <a:pPr>
              <a:buNone/>
            </a:pPr>
            <a:r>
              <a:rPr lang="en-US" b="1" dirty="0" smtClean="0"/>
              <a:t> alternate days to </a:t>
            </a:r>
          </a:p>
          <a:p>
            <a:pPr>
              <a:buNone/>
            </a:pPr>
            <a:r>
              <a:rPr lang="en-US" b="1" dirty="0" smtClean="0"/>
              <a:t>allow air into soil</a:t>
            </a:r>
          </a:p>
          <a:p>
            <a:pPr>
              <a:buNone/>
            </a:pPr>
            <a:r>
              <a:rPr lang="en-US" b="1" dirty="0" smtClean="0"/>
              <a:t>and speed up growth</a:t>
            </a:r>
          </a:p>
          <a:p>
            <a:pPr>
              <a:buNone/>
            </a:pPr>
            <a:r>
              <a:rPr lang="en-US" b="1" dirty="0" smtClean="0"/>
              <a:t>and nitrogen removal. </a:t>
            </a:r>
          </a:p>
        </p:txBody>
      </p:sp>
      <p:pic>
        <p:nvPicPr>
          <p:cNvPr id="7" name="Picture 2" descr="G:\Photos  Backup9.2.2019\wallpapers\Canna gard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978400" cy="3733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Use waste-water for sub-surface drip irrigation and water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267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In a long 6-inch PVC pipe make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half-inch holes in the lower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side at 8 inch intervals.</a:t>
            </a:r>
          </a:p>
          <a:p>
            <a:pPr>
              <a:buNone/>
            </a:pPr>
            <a:r>
              <a:rPr lang="en-US" sz="800" b="1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Bury the pipe ~8  inches below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ground level from Soak-pit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outlet to discharge point and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grow cannas all along the pipe.</a:t>
            </a:r>
          </a:p>
          <a:p>
            <a:pPr>
              <a:buNone/>
            </a:pPr>
            <a:r>
              <a:rPr lang="en-US" sz="800" b="1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That reduces wastewater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quantity &amp; removes Nitrogen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 from surplus water flowing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out at the end of the pipe.</a:t>
            </a:r>
          </a:p>
          <a:p>
            <a:pPr>
              <a:buNone/>
            </a:pPr>
            <a:endParaRPr lang="en-US" sz="800" b="1" dirty="0" smtClean="0"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Cut and harvest the </a:t>
            </a:r>
            <a:r>
              <a:rPr lang="en-US" sz="1800" b="1" dirty="0" err="1" smtClean="0">
                <a:latin typeface="Verdana" pitchFamily="34" charset="0"/>
                <a:ea typeface="Verdana" pitchFamily="34" charset="0"/>
              </a:rPr>
              <a:t>canna</a:t>
            </a: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plants annually for fresh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  <a:ea typeface="Verdana" pitchFamily="34" charset="0"/>
              </a:rPr>
              <a:t>growth and cleaner water.</a:t>
            </a:r>
            <a:endParaRPr lang="en-US" sz="18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Waste-water flowing into lakes and rivers is rich </a:t>
            </a:r>
            <a:r>
              <a:rPr lang="en-US" b="1" dirty="0" err="1" smtClean="0"/>
              <a:t>fertiliser</a:t>
            </a:r>
            <a:r>
              <a:rPr lang="en-US" b="1" dirty="0" smtClean="0"/>
              <a:t> for water-weeds like water-hyacinth which attract and promote mosquito breeding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10600" cy="4114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Phosphorus ( </a:t>
            </a:r>
            <a:r>
              <a:rPr lang="en-US" b="1" dirty="0" smtClean="0">
                <a:latin typeface="Arial Black" pitchFamily="34" charset="0"/>
              </a:rPr>
              <a:t>P</a:t>
            </a:r>
            <a:r>
              <a:rPr lang="en-US" b="1" dirty="0" smtClean="0"/>
              <a:t> ) from detergents is the most active  growth-promoter for all water plants.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Limit free phosphorus in all detergents</a:t>
            </a:r>
          </a:p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to 2.2%  </a:t>
            </a:r>
            <a:r>
              <a:rPr lang="en-US" b="1" dirty="0" smtClean="0"/>
              <a:t>as USA and Canada did in 1973 to save</a:t>
            </a:r>
          </a:p>
          <a:p>
            <a:pPr>
              <a:buNone/>
            </a:pPr>
            <a:r>
              <a:rPr lang="en-US" b="1" dirty="0" smtClean="0"/>
              <a:t>Lake Erie. (Google  it). EU followed.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/>
              <a:t>Immediately, let every State or at least a major District</a:t>
            </a:r>
          </a:p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Insist  on  P-content  </a:t>
            </a:r>
            <a:r>
              <a:rPr lang="en-US" b="1" dirty="0" err="1" smtClean="0">
                <a:latin typeface="Arial Black" pitchFamily="34" charset="0"/>
              </a:rPr>
              <a:t>labelling</a:t>
            </a:r>
            <a:r>
              <a:rPr lang="en-US" b="1" dirty="0" smtClean="0">
                <a:latin typeface="Arial Black" pitchFamily="34" charset="0"/>
              </a:rPr>
              <a:t>  on  all </a:t>
            </a:r>
          </a:p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detergents</a:t>
            </a:r>
            <a:r>
              <a:rPr lang="en-US" b="1" dirty="0" smtClean="0"/>
              <a:t>,  for the public to make eco-friendly </a:t>
            </a:r>
          </a:p>
          <a:p>
            <a:pPr>
              <a:buNone/>
            </a:pPr>
            <a:r>
              <a:rPr lang="en-US" b="1" dirty="0" smtClean="0"/>
              <a:t>purchase choices to preserve all their water-bodies.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DEBRIS  PILES  BREED  MOSQUITOES 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Piles of construction and demolition (C &amp; D)</a:t>
            </a:r>
          </a:p>
          <a:p>
            <a:pPr>
              <a:buNone/>
            </a:pPr>
            <a:r>
              <a:rPr lang="en-US" b="1" dirty="0" smtClean="0"/>
              <a:t>waste breed more mosquitoes than garbage heaps!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b="1" dirty="0" smtClean="0"/>
              <a:t>Debris remains </a:t>
            </a:r>
            <a:r>
              <a:rPr lang="en-US" b="1" dirty="0" err="1" smtClean="0"/>
              <a:t>uncleared</a:t>
            </a:r>
            <a:r>
              <a:rPr lang="en-US" b="1" dirty="0" smtClean="0"/>
              <a:t>  for  months  or  years.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b="1" dirty="0" smtClean="0"/>
              <a:t>Rainwater  fills  the air pockets  within the debris.</a:t>
            </a:r>
          </a:p>
          <a:p>
            <a:pPr>
              <a:buNone/>
            </a:pPr>
            <a:r>
              <a:rPr lang="en-US" b="1" dirty="0" smtClean="0"/>
              <a:t>Mosquitoes find deep tiny water pockets in debris  which  fogging  cannot  reach.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b="1" dirty="0" smtClean="0"/>
              <a:t>Follow C &amp; D Waste Management  Rules 2016.</a:t>
            </a:r>
          </a:p>
          <a:p>
            <a:pPr>
              <a:buNone/>
            </a:pPr>
            <a:r>
              <a:rPr lang="en-US" b="1" dirty="0" smtClean="0"/>
              <a:t>Have  MONTHLY  DEBRIS  CLEARANCE  DRIVES 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3306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Make biogas from your waste-water and sewage plus food wastes as </a:t>
            </a:r>
            <a:br>
              <a:rPr lang="en-US" b="1" dirty="0" smtClean="0"/>
            </a:br>
            <a:r>
              <a:rPr lang="en-US" b="1" dirty="0" smtClean="0"/>
              <a:t>Kochi homes  and convents do.</a:t>
            </a:r>
            <a:br>
              <a:rPr lang="en-US" b="1" dirty="0" smtClean="0"/>
            </a:br>
            <a:r>
              <a:rPr lang="en-US" b="1" dirty="0" smtClean="0"/>
              <a:t>They get 2 hours cooking gas per home.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Contact   Jose Joseph   94470  33360  or </a:t>
            </a:r>
          </a:p>
          <a:p>
            <a:pPr>
              <a:buNone/>
            </a:pPr>
            <a:r>
              <a:rPr lang="en-US" b="1" dirty="0" smtClean="0"/>
              <a:t>Joseph J </a:t>
            </a:r>
            <a:r>
              <a:rPr lang="en-US" b="1" dirty="0" err="1" smtClean="0"/>
              <a:t>Moonjely</a:t>
            </a:r>
            <a:r>
              <a:rPr lang="en-US" b="1" dirty="0" smtClean="0"/>
              <a:t>  94465 23365</a:t>
            </a:r>
          </a:p>
          <a:p>
            <a:pPr>
              <a:buNone/>
            </a:pPr>
            <a:r>
              <a:rPr lang="en-US" b="1" dirty="0" smtClean="0">
                <a:hlinkClick r:id="rId2"/>
              </a:rPr>
              <a:t>josejoseph@cleancity.in</a:t>
            </a:r>
            <a:r>
              <a:rPr lang="en-US" b="1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8288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Removing sludge from septic tanks is messy, unhygienic and COSTLY. </a:t>
            </a:r>
            <a:br>
              <a:rPr lang="en-US" sz="3800" b="1" dirty="0" smtClean="0"/>
            </a:br>
            <a:r>
              <a:rPr lang="en-US" sz="3800" b="1" dirty="0" smtClean="0"/>
              <a:t>Its treatment and disposal is a big problem</a:t>
            </a: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886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MINIMISE  and  </a:t>
            </a:r>
            <a:r>
              <a:rPr lang="en-US" b="1" dirty="0" smtClean="0">
                <a:latin typeface="Arial Black" pitchFamily="34" charset="0"/>
              </a:rPr>
              <a:t>REDUCE</a:t>
            </a:r>
            <a:r>
              <a:rPr lang="en-US" b="1" dirty="0" smtClean="0"/>
              <a:t>  sludge formation instead</a:t>
            </a:r>
            <a:endParaRPr lang="en-US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STOP USING PHENYLE AND BLEACH  !</a:t>
            </a:r>
          </a:p>
          <a:p>
            <a:pPr>
              <a:buNone/>
            </a:pPr>
            <a:endParaRPr lang="en-US" sz="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/>
              <a:t>Do not kill the friendly microbes in your septic</a:t>
            </a:r>
          </a:p>
          <a:p>
            <a:pPr>
              <a:buNone/>
            </a:pPr>
            <a:r>
              <a:rPr lang="en-US" b="1" dirty="0" smtClean="0"/>
              <a:t>tank that digest all solid waste into liquid waste.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b="1" dirty="0" smtClean="0"/>
              <a:t>Use  herbal  </a:t>
            </a:r>
            <a:r>
              <a:rPr lang="en-US" b="1" dirty="0" err="1" smtClean="0"/>
              <a:t>sanitisers</a:t>
            </a:r>
            <a:r>
              <a:rPr lang="en-US" b="1" dirty="0" smtClean="0"/>
              <a:t>  or a tablespoon of liquid</a:t>
            </a:r>
          </a:p>
          <a:p>
            <a:pPr>
              <a:buNone/>
            </a:pPr>
            <a:r>
              <a:rPr lang="en-US" b="1" dirty="0" smtClean="0"/>
              <a:t>hand-soap in a bucket of cleaning water or for toilets.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Drain blockage is also a huge problem, caused by silt + </a:t>
            </a:r>
            <a:r>
              <a:rPr lang="en-US" b="1" dirty="0" err="1" smtClean="0"/>
              <a:t>sani</a:t>
            </a:r>
            <a:r>
              <a:rPr lang="en-US" b="1" dirty="0" smtClean="0"/>
              <a:t>-waste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Blocked underground drains kill the people   who</a:t>
            </a:r>
          </a:p>
          <a:p>
            <a:pPr>
              <a:buNone/>
            </a:pPr>
            <a:r>
              <a:rPr lang="en-US" b="1" dirty="0" smtClean="0"/>
              <a:t>are asked to clean them by diving into filth.</a:t>
            </a:r>
          </a:p>
          <a:p>
            <a:pPr>
              <a:buNone/>
            </a:pPr>
            <a:r>
              <a:rPr lang="en-US" b="1" dirty="0" smtClean="0"/>
              <a:t>Now a “Bandicoot”  robot  can replace  manual</a:t>
            </a:r>
          </a:p>
          <a:p>
            <a:pPr>
              <a:buNone/>
            </a:pPr>
            <a:r>
              <a:rPr lang="en-US" b="1" dirty="0" smtClean="0"/>
              <a:t> scavengers  and clear drains  quickly  and  safely.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/>
              <a:t>It is an award-winning Trivandrum innovation by </a:t>
            </a:r>
          </a:p>
          <a:p>
            <a:pPr>
              <a:buNone/>
            </a:pPr>
            <a:r>
              <a:rPr lang="en-US" sz="3900" b="1" dirty="0" err="1" smtClean="0"/>
              <a:t>Vimal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Govind</a:t>
            </a:r>
            <a:r>
              <a:rPr lang="en-US" sz="3900" b="1" dirty="0" smtClean="0"/>
              <a:t>,  now working in  six States. </a:t>
            </a:r>
          </a:p>
          <a:p>
            <a:pPr>
              <a:buNone/>
            </a:pPr>
            <a:r>
              <a:rPr lang="en-US" sz="3900" b="1" dirty="0" smtClean="0"/>
              <a:t>See  </a:t>
            </a:r>
            <a:r>
              <a:rPr lang="en-US" sz="3900" b="1" dirty="0" smtClean="0">
                <a:hlinkClick r:id="rId2"/>
              </a:rPr>
              <a:t>www.genrobotics.org</a:t>
            </a:r>
            <a:r>
              <a:rPr lang="en-US" sz="3900" b="1" dirty="0" smtClean="0"/>
              <a:t>    98956 89330 </a:t>
            </a:r>
          </a:p>
          <a:p>
            <a:pPr>
              <a:buNone/>
            </a:pPr>
            <a:endParaRPr lang="en-US" sz="1300" b="1" dirty="0" smtClean="0"/>
          </a:p>
          <a:p>
            <a:pPr>
              <a:buNone/>
            </a:pPr>
            <a:r>
              <a:rPr lang="en-US" b="1" dirty="0" smtClean="0"/>
              <a:t>Get sanitary napkin firms to donate these robots as their EPR = Extended  Producer  Responsibility.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Mosquitoes breed in stagnant water, not in flowing  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 nature, frogs, dragonflies, bats and birds eat</a:t>
            </a:r>
          </a:p>
          <a:p>
            <a:pPr>
              <a:buNone/>
            </a:pPr>
            <a:r>
              <a:rPr lang="en-US" b="1" dirty="0" smtClean="0"/>
              <a:t>flying mosquitoes. </a:t>
            </a:r>
            <a:r>
              <a:rPr lang="en-US" b="1" dirty="0" err="1" smtClean="0"/>
              <a:t>Gambusia</a:t>
            </a:r>
            <a:r>
              <a:rPr lang="en-US" b="1" dirty="0" smtClean="0"/>
              <a:t>  fish  eat larvae in ponds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/>
              <a:t>Avoid stagnant water around hand-pumps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/>
              <a:t>Keep garbage out of drains, keep them flowing 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/>
              <a:t>Add a few drops of kerosene or diesel oil onto the surface of stagnant pockets of water so larvae cannot come up to breathe.</a:t>
            </a:r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b="1" dirty="0" smtClean="0"/>
              <a:t>ALL  should do this on the  SAME  DAY  if possible.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Mosquitoes can breed even in a teaspoon of stagnant water!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Remove </a:t>
            </a:r>
            <a:r>
              <a:rPr lang="en-US" b="1" dirty="0" smtClean="0"/>
              <a:t> all such  stagnant water spots  in   weekly or monthly campaigns: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Keep empty flowerpots upside down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Keep water out of old </a:t>
            </a:r>
            <a:r>
              <a:rPr lang="en-US" b="1" dirty="0" err="1" smtClean="0"/>
              <a:t>tyres</a:t>
            </a:r>
            <a:r>
              <a:rPr lang="en-US" b="1" dirty="0" smtClean="0"/>
              <a:t>, tins, drums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Cut tender-coconut shells into  FOUR  PIECES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Cover all bathroom gully-traps with a small 4” x 4” tile. Slide it open only while bathing or washing</a:t>
            </a:r>
            <a:endParaRPr lang="en-US" b="1" dirty="0"/>
          </a:p>
        </p:txBody>
      </p:sp>
      <p:pic>
        <p:nvPicPr>
          <p:cNvPr id="1026" name="Picture 2" descr="C:\Users\TOSHIBA\Documents\IMG_4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799"/>
            <a:ext cx="3429000" cy="4572001"/>
          </a:xfrm>
          <a:prstGeom prst="rect">
            <a:avLst/>
          </a:prstGeom>
          <a:noFill/>
        </p:spPr>
      </p:pic>
      <p:pic>
        <p:nvPicPr>
          <p:cNvPr id="1027" name="Picture 3" descr="C:\Users\TOSHIBA\Documents\IMG_4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411736" cy="454898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Tie mosquito-netting over the </a:t>
            </a:r>
            <a:br>
              <a:rPr lang="en-US" b="1" dirty="0" smtClean="0"/>
            </a:br>
            <a:r>
              <a:rPr lang="en-US" b="1" dirty="0" smtClean="0"/>
              <a:t>tops of all septic-tank vent pipes. </a:t>
            </a:r>
            <a:r>
              <a:rPr lang="en-US" b="1" dirty="0" err="1" smtClean="0"/>
              <a:t>Pune</a:t>
            </a:r>
            <a:r>
              <a:rPr lang="en-US" b="1" dirty="0" smtClean="0"/>
              <a:t> city ward offices sold nets to all. </a:t>
            </a:r>
            <a:endParaRPr lang="en-US" b="1" dirty="0"/>
          </a:p>
        </p:txBody>
      </p:sp>
      <p:pic>
        <p:nvPicPr>
          <p:cNvPr id="2050" name="Picture 2" descr="C:\Users\TOSHIBA\Documents\20190715_164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038600" cy="3780130"/>
          </a:xfrm>
          <a:prstGeom prst="rect">
            <a:avLst/>
          </a:prstGeom>
          <a:noFill/>
        </p:spPr>
      </p:pic>
      <p:pic>
        <p:nvPicPr>
          <p:cNvPr id="2051" name="Picture 3" descr="C:\Users\TOSHIBA\Documents\20190715_164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545854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686800" cy="533399"/>
          </a:xfrm>
        </p:spPr>
        <p:txBody>
          <a:bodyPr>
            <a:normAutofit fontScale="90000"/>
          </a:bodyPr>
          <a:lstStyle/>
          <a:p>
            <a:r>
              <a:rPr lang="en-US" sz="3900" dirty="0" smtClean="0">
                <a:latin typeface="Arial Black" pitchFamily="34" charset="0"/>
              </a:rPr>
              <a:t>Keep mosquitoes out of homes</a:t>
            </a:r>
            <a:endParaRPr lang="en-US" sz="3900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9067800" cy="5791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/>
              <a:t>Fix mosquito netting over all windows, ventilators and exhaust fan  openings. </a:t>
            </a:r>
          </a:p>
          <a:p>
            <a:pPr algn="just">
              <a:buNone/>
            </a:pPr>
            <a:r>
              <a:rPr lang="en-US" sz="3100" b="1" dirty="0" smtClean="0"/>
              <a:t>Door-closers on outer doors, even with bicycle- springs.</a:t>
            </a:r>
          </a:p>
          <a:p>
            <a:pPr algn="just">
              <a:buNone/>
            </a:pPr>
            <a:endParaRPr lang="en-US" sz="900" b="1" dirty="0" smtClean="0"/>
          </a:p>
          <a:p>
            <a:pPr algn="just">
              <a:buNone/>
            </a:pPr>
            <a:r>
              <a:rPr lang="en-US" sz="3000" b="1" dirty="0" smtClean="0">
                <a:latin typeface="Arial Black" pitchFamily="34" charset="0"/>
              </a:rPr>
              <a:t>STATES SHOULD LOBBY HEALTH MINISTRY TO ALLOW RETAIL SALE TO PUBLIC OF MEDICATED MOSQUITO  NETTING. </a:t>
            </a:r>
          </a:p>
          <a:p>
            <a:pPr algn="l">
              <a:buNone/>
            </a:pPr>
            <a:endParaRPr lang="en-US" sz="900" b="1" dirty="0" smtClean="0"/>
          </a:p>
          <a:p>
            <a:pPr algn="l">
              <a:buNone/>
            </a:pPr>
            <a:r>
              <a:rPr lang="en-US" b="1" dirty="0" smtClean="0"/>
              <a:t>2 producers in </a:t>
            </a:r>
            <a:r>
              <a:rPr lang="en-US" b="1" dirty="0" err="1" smtClean="0"/>
              <a:t>Karur</a:t>
            </a:r>
            <a:r>
              <a:rPr lang="en-US" b="1" dirty="0" smtClean="0"/>
              <a:t>  (</a:t>
            </a:r>
            <a:r>
              <a:rPr lang="en-US" b="1" dirty="0" err="1" smtClean="0"/>
              <a:t>e.g.Duranet</a:t>
            </a:r>
            <a:r>
              <a:rPr lang="en-US" b="1" dirty="0" smtClean="0"/>
              <a:t> from </a:t>
            </a:r>
            <a:r>
              <a:rPr lang="en-US" b="1" dirty="0" err="1" smtClean="0"/>
              <a:t>Shobikaa</a:t>
            </a:r>
            <a:r>
              <a:rPr lang="en-US" b="1" dirty="0" smtClean="0"/>
              <a:t>) can  only  export  or  sell  ready-stitched  bed-nets to  our  Health  Ministry ! !   WHY?</a:t>
            </a:r>
          </a:p>
          <a:p>
            <a:pPr algn="l">
              <a:buNone/>
            </a:pPr>
            <a:endParaRPr lang="en-US" sz="900" b="1" dirty="0" smtClean="0"/>
          </a:p>
          <a:p>
            <a:pPr algn="l">
              <a:buNone/>
            </a:pPr>
            <a:r>
              <a:rPr lang="en-US" b="1" dirty="0" smtClean="0"/>
              <a:t>LLIN medicated netting hung as door and window curtains  is more effective  all day  than a bed-net. Especially since Dengue mosquitoes bite in daytime !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Tiny </a:t>
            </a:r>
            <a:r>
              <a:rPr lang="en-US" b="1" dirty="0" err="1" smtClean="0"/>
              <a:t>gambusia</a:t>
            </a:r>
            <a:r>
              <a:rPr lang="en-US" b="1" dirty="0" smtClean="0"/>
              <a:t> fish eat mosquito larvae. </a:t>
            </a:r>
            <a:r>
              <a:rPr lang="en-US" b="1" u="sng" dirty="0" smtClean="0"/>
              <a:t>Breed</a:t>
            </a:r>
            <a:r>
              <a:rPr lang="en-US" b="1" dirty="0" smtClean="0"/>
              <a:t> them as in Madurai.</a:t>
            </a:r>
            <a:endParaRPr lang="en-US" b="1" dirty="0"/>
          </a:p>
        </p:txBody>
      </p:sp>
      <p:pic>
        <p:nvPicPr>
          <p:cNvPr id="3074" name="Picture 2" descr="G:\Photos  Backup9.2.2019\My Pictures SWM\Madurai Photos 26-28 May 2018\IMG_0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4513792" cy="3385344"/>
          </a:xfrm>
          <a:prstGeom prst="rect">
            <a:avLst/>
          </a:prstGeom>
          <a:noFill/>
        </p:spPr>
      </p:pic>
      <p:pic>
        <p:nvPicPr>
          <p:cNvPr id="3075" name="Picture 3" descr="G:\Photos  Backup9.2.2019\My Pictures SWM\Madurai Photos 26-28 May 2018\IMG_0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408" y="2286000"/>
            <a:ext cx="4267200" cy="3200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Scoop </a:t>
            </a:r>
            <a:r>
              <a:rPr lang="en-US" b="1" dirty="0" err="1" smtClean="0"/>
              <a:t>gambusia</a:t>
            </a:r>
            <a:r>
              <a:rPr lang="en-US" b="1" dirty="0" smtClean="0"/>
              <a:t> in nets to give citizens for release into sump tanks or drains</a:t>
            </a:r>
            <a:endParaRPr lang="en-US" b="1" dirty="0"/>
          </a:p>
        </p:txBody>
      </p:sp>
      <p:pic>
        <p:nvPicPr>
          <p:cNvPr id="4098" name="Picture 2" descr="G:\Photos  Backup9.2.2019\My Pictures SWM\Madurai Photos 26-28 May 2018\IMG_03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92" y="1981200"/>
            <a:ext cx="4876800" cy="3657600"/>
          </a:xfrm>
          <a:prstGeom prst="rect">
            <a:avLst/>
          </a:prstGeom>
          <a:noFill/>
        </p:spPr>
      </p:pic>
      <p:pic>
        <p:nvPicPr>
          <p:cNvPr id="4099" name="Picture 3" descr="G:\Photos  Backup9.2.2019\My Pictures SWM\Madurai Photos 26-28 May 2018\IMG_0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2819400"/>
            <a:ext cx="3759200" cy="2819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Canna</a:t>
            </a:r>
            <a:r>
              <a:rPr lang="en-US" b="1" dirty="0" smtClean="0"/>
              <a:t> plant roots can grow even in  water-logged soil and dry it up</a:t>
            </a:r>
            <a:endParaRPr lang="en-US" b="1" dirty="0"/>
          </a:p>
        </p:txBody>
      </p:sp>
      <p:pic>
        <p:nvPicPr>
          <p:cNvPr id="5" name="Picture 2" descr="G:\Photos  Backup9.2.2019\wallpapers\Cannas in the w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91" y="1447800"/>
            <a:ext cx="8534400" cy="480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73DA-8483-42E9-96E7-E670560BFE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797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MANAGING  MOSQUITOES, WATER  HYACINTH, DEBRIS, SEWAGE  SLUDGE   &amp; BLOCKED  DRAINS</vt:lpstr>
      <vt:lpstr>Mosquitoes breed in stagnant water, not in flowing  water</vt:lpstr>
      <vt:lpstr>Mosquitoes can breed even in a teaspoon of stagnant water! </vt:lpstr>
      <vt:lpstr>Cover all bathroom gully-traps with a small 4” x 4” tile. Slide it open only while bathing or washing</vt:lpstr>
      <vt:lpstr>Tie mosquito-netting over the  tops of all septic-tank vent pipes. Pune city ward offices sold nets to all. </vt:lpstr>
      <vt:lpstr>Keep mosquitoes out of homes</vt:lpstr>
      <vt:lpstr>Tiny gambusia fish eat mosquito larvae. Breed them as in Madurai.</vt:lpstr>
      <vt:lpstr>Scoop gambusia in nets to give citizens for release into sump tanks or drains</vt:lpstr>
      <vt:lpstr>Canna plant roots can grow even in  water-logged soil and dry it up</vt:lpstr>
      <vt:lpstr>For soak-pit or septic tank overflows:</vt:lpstr>
      <vt:lpstr>Use waste-water for sub-surface drip irrigation and water treatment</vt:lpstr>
      <vt:lpstr>Waste-water flowing into lakes and rivers is rich fertiliser for water-weeds like water-hyacinth which attract and promote mosquito breeding</vt:lpstr>
      <vt:lpstr>DEBRIS  PILES  BREED  MOSQUITOES !</vt:lpstr>
      <vt:lpstr>Make biogas from your waste-water and sewage plus food wastes as  Kochi homes  and convents do. They get 2 hours cooking gas per home.  </vt:lpstr>
      <vt:lpstr>Removing sludge from septic tanks is messy, unhygienic and COSTLY.  Its treatment and disposal is a big problem</vt:lpstr>
      <vt:lpstr>Drain blockage is also a huge problem, caused by silt + sani-waste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FOR PPTs</dc:title>
  <dc:creator>Almitra</dc:creator>
  <cp:lastModifiedBy>Almitra</cp:lastModifiedBy>
  <cp:revision>41</cp:revision>
  <dcterms:created xsi:type="dcterms:W3CDTF">2019-03-07T12:22:50Z</dcterms:created>
  <dcterms:modified xsi:type="dcterms:W3CDTF">2019-07-25T12:19:58Z</dcterms:modified>
</cp:coreProperties>
</file>